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0" r:id="rId1"/>
  </p:sldMasterIdLst>
  <p:sldIdLst>
    <p:sldId id="256" r:id="rId2"/>
    <p:sldId id="258" r:id="rId3"/>
    <p:sldId id="259" r:id="rId4"/>
    <p:sldId id="262" r:id="rId5"/>
    <p:sldId id="26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158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4FB475-4DE8-44C9-BFBF-43647C31E7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279D8A-C81C-4488-B66E-C7238D97C1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1DD25E-DCF6-4965-9278-D2EDE593E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2A649B-7379-4277-9EAE-AAF50FCFF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D539C8D-D676-488C-A25F-928BD6BB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135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0A5A30-34C9-44F6-8ED5-D6E80E2EF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F231F42-E5A2-47AE-B79B-DE3201B4A8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4871F4-2349-4109-A21D-C56BEC53D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3C1091-1A5C-42F3-BCAE-FC02EB512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714726-F0F0-44B6-978B-299D8A5D9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284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6138829-0265-466E-A9BC-3A24F0A92E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1B96F18-2849-46B5-B689-C164F83D03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37F69E-6283-4CF8-A320-BDF740707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29B124-3285-47D9-8DA2-640527478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3A07FB-BBC0-44DC-BDA4-565BFDC4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20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CA9BB7-4CE2-4E8E-90A7-CA68252E3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1E1F780-3667-4546-AE18-78C82E2DEC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053645-55CE-4D25-A5F2-CABE019E2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7C5FB1-BE49-467D-B091-B81DB76EA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A71F64-E433-4B47-B6AD-206A20D0F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50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10992A-A492-4B19-BD8A-FFF0247E3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6BF86D-7196-4A90-BFC5-165EC72FE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7B4971-830B-4130-9DD0-C4027E6FE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592D41-220A-4D16-BC47-1189089AB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5E82E2-76A8-436D-8BA5-E13F53346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202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A32435-1E8C-4145-9FEC-C12F58611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9921691-F8E1-4030-BB87-0F2279F537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9D7C529-3924-4E3F-BB3A-FF1CBEB1A1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612A155-7329-4D4C-A940-3D41A3176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4AB051-2FA9-4226-BD43-60A968C6A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CBE0B48-8D85-4E61-9415-3822C587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46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2A2E8B-2535-4ED6-A058-114E3C2B9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F8003F5-0DBA-4386-ABAE-271CE7C22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2AF0542-3E8E-47F3-9DA2-77C51AA7F5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619912-13DD-40FE-A035-CD402CC2E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95C3FB9-4C8A-429C-8C0D-801BE96149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1C1667E-F472-42B5-82B6-C6BA7C27D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159B9BF-B6EA-4323-BA6E-F876F854D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E8F0875-7CFB-47CF-8F92-66D8C8713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724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B6BDC4-8C1B-4C34-9CE2-8589DC577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141772C-BA03-4390-9BF4-37400AD3E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5D46E34-D8FE-43D1-A5B4-269EB58A8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ECB84DF-7E15-4443-9BEF-F03EB7F68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083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CFA7FDC-268B-4E6B-AFB3-3B46EB112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0D95CEF-013E-42AF-A27B-CCE10FDAA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D37ECC2-EEA0-4955-91A3-D6CC3AF24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421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7F8D91-5407-4922-BCD4-A7B28A064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342127-D485-425C-BBF1-C7FCC1359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B52520E-6C80-4B7D-B4FD-3D61822E3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E30916A-6929-494F-930D-502E63F23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27C55F-3826-4787-8B79-309D3F721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17AB28-E049-4DCD-88CC-E4B8E079E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75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73C519-A28F-4964-B231-19B11C8B5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72B4926-103E-41AC-90A1-667410DA3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1F3D66E-701C-46C8-B39E-F9D338C11A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647A05D-05F8-428C-91B7-3F835F232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7178A9A-6F22-46C0-907A-C5F8F05C7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A2C361A-6B0D-4C86-A559-41C5E50F8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80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3816ABA-B8EA-4062-891A-0E02BC125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6ECE2E3-9D56-4DD1-AA91-16F128B7B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77100F-F9CC-451D-AF39-AF5D5A5025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9/26/2024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CA91F6-9EA5-44B7-B51A-FB1AFBE538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6F03E8-45D9-477B-A47E-05D2078D2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01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F2105D-2F21-4448-93C5-A264F424CB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0532" y="1260630"/>
            <a:ext cx="9144000" cy="4332302"/>
          </a:xfrm>
        </p:spPr>
        <p:txBody>
          <a:bodyPr>
            <a:normAutofit/>
          </a:bodyPr>
          <a:lstStyle/>
          <a:p>
            <a:r>
              <a:rPr lang="fr-FR" dirty="0">
                <a:latin typeface="Arial Narrow" panose="020B0606020202030204" pitchFamily="34" charset="0"/>
              </a:rPr>
              <a:t>LA CLASSE DE 3EME</a:t>
            </a:r>
            <a:br>
              <a:rPr lang="fr-FR" dirty="0">
                <a:latin typeface="Arial Narrow" panose="020B0606020202030204" pitchFamily="34" charset="0"/>
              </a:rPr>
            </a:br>
            <a:br>
              <a:rPr lang="fr-FR" dirty="0">
                <a:latin typeface="Arial Narrow" panose="020B0606020202030204" pitchFamily="34" charset="0"/>
              </a:rPr>
            </a:br>
            <a:br>
              <a:rPr lang="fr-FR" dirty="0"/>
            </a:br>
            <a:br>
              <a:rPr lang="fr-FR" dirty="0"/>
            </a:b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3150CF9-7502-45C1-8422-03C4FA4788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pic>
        <p:nvPicPr>
          <p:cNvPr id="1026" name="Picture 2" descr="classe de 3ème">
            <a:extLst>
              <a:ext uri="{FF2B5EF4-FFF2-40B4-BE49-F238E27FC236}">
                <a16:creationId xmlns:a16="http://schemas.microsoft.com/office/drawing/2014/main" id="{FF35B8E5-D2D4-47E2-8CB0-1796E323CD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754" y="2707690"/>
            <a:ext cx="3986073" cy="403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01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CB5195-E512-427E-AE18-2ABABCA4C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5623" y="267511"/>
            <a:ext cx="8791825" cy="643100"/>
          </a:xfrm>
        </p:spPr>
        <p:txBody>
          <a:bodyPr>
            <a:normAutofit fontScale="90000"/>
          </a:bodyPr>
          <a:lstStyle/>
          <a:p>
            <a:r>
              <a:rPr lang="fr-FR" dirty="0"/>
              <a:t>La classe de 3</a:t>
            </a:r>
            <a:r>
              <a:rPr lang="fr-FR" baseline="30000" dirty="0"/>
              <a:t>ème</a:t>
            </a:r>
            <a:r>
              <a:rPr lang="fr-FR" dirty="0"/>
              <a:t> c’est l’année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9E6B87-AA91-48AB-8562-D9D2B9FD1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2975" y="1677880"/>
            <a:ext cx="10529671" cy="4722920"/>
          </a:xfrm>
        </p:spPr>
        <p:txBody>
          <a:bodyPr>
            <a:normAutofit/>
          </a:bodyPr>
          <a:lstStyle/>
          <a:p>
            <a:pPr lvl="0"/>
            <a:r>
              <a:rPr lang="fr-FR" sz="2800" dirty="0"/>
              <a:t>De la séquence d’observation en entreprise </a:t>
            </a:r>
          </a:p>
          <a:p>
            <a:pPr lvl="0"/>
            <a:r>
              <a:rPr lang="fr-FR" sz="2800" dirty="0"/>
              <a:t>Du Diplôme National du Brevet (DNB) Juin</a:t>
            </a:r>
          </a:p>
          <a:p>
            <a:pPr lvl="0"/>
            <a:r>
              <a:rPr lang="fr-FR" sz="2800" dirty="0"/>
              <a:t>Du DNB OI  au mois de mai (21-22 et 23 mai)</a:t>
            </a:r>
          </a:p>
          <a:p>
            <a:pPr lvl="0"/>
            <a:r>
              <a:rPr lang="fr-FR" sz="2800" dirty="0"/>
              <a:t>De l’ASSR2  mi-mars</a:t>
            </a:r>
          </a:p>
          <a:p>
            <a:pPr lvl="0"/>
            <a:r>
              <a:rPr lang="fr-FR" sz="2800" dirty="0"/>
              <a:t>Test </a:t>
            </a:r>
            <a:r>
              <a:rPr lang="fr-FR" sz="2800" dirty="0" err="1"/>
              <a:t>Ev@lang</a:t>
            </a:r>
            <a:r>
              <a:rPr lang="fr-FR" sz="2800" dirty="0"/>
              <a:t> anglais</a:t>
            </a:r>
          </a:p>
          <a:p>
            <a:pPr lvl="0"/>
            <a:r>
              <a:rPr lang="fr-FR" sz="2800" dirty="0"/>
              <a:t>De la certification PIX (en cours d’année)</a:t>
            </a:r>
          </a:p>
          <a:p>
            <a:pPr lvl="0"/>
            <a:r>
              <a:rPr lang="fr-FR" sz="2800" dirty="0"/>
              <a:t>De l’orientation </a:t>
            </a:r>
          </a:p>
          <a:p>
            <a:r>
              <a:rPr lang="fr-FR" sz="3000" dirty="0"/>
              <a:t>Pour les élèves non francophones s’ajoute le DELF </a:t>
            </a:r>
          </a:p>
          <a:p>
            <a:pPr lvl="0"/>
            <a:endParaRPr lang="fr-FR" sz="2800" dirty="0"/>
          </a:p>
          <a:p>
            <a:pPr lvl="0"/>
            <a:endParaRPr lang="fr-FR" sz="2800" dirty="0"/>
          </a:p>
        </p:txBody>
      </p:sp>
      <p:pic>
        <p:nvPicPr>
          <p:cNvPr id="2050" name="Picture 2" descr="Les enjeux de la classe de 3ème&quot; - Actualités - Collège Julien Franck">
            <a:extLst>
              <a:ext uri="{FF2B5EF4-FFF2-40B4-BE49-F238E27FC236}">
                <a16:creationId xmlns:a16="http://schemas.microsoft.com/office/drawing/2014/main" id="{C9FC6816-3A25-423F-9E99-9BAEE270E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059" y="910611"/>
            <a:ext cx="3529874" cy="332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07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9F76B0-D09C-4833-828E-A2EC25B2B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570" y="603115"/>
            <a:ext cx="6780179" cy="972766"/>
          </a:xfrm>
        </p:spPr>
        <p:txBody>
          <a:bodyPr>
            <a:normAutofit fontScale="90000"/>
          </a:bodyPr>
          <a:lstStyle/>
          <a:p>
            <a:r>
              <a:rPr lang="fr-FR" dirty="0"/>
              <a:t>Le stage de 3</a:t>
            </a:r>
            <a:r>
              <a:rPr lang="fr-FR" baseline="30000" dirty="0"/>
              <a:t>ème</a:t>
            </a:r>
            <a:r>
              <a:rPr lang="fr-FR" dirty="0"/>
              <a:t>                                     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359E7D-6444-4782-86FA-8F5AC9641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9889"/>
            <a:ext cx="10666412" cy="4821925"/>
          </a:xfrm>
        </p:spPr>
        <p:txBody>
          <a:bodyPr>
            <a:normAutofit/>
          </a:bodyPr>
          <a:lstStyle/>
          <a:p>
            <a:pPr lvl="0"/>
            <a:r>
              <a:rPr lang="fr-FR" sz="2400" dirty="0"/>
              <a:t>L’entreprise doit être trouvée par la famille.</a:t>
            </a:r>
          </a:p>
          <a:p>
            <a:pPr lvl="0"/>
            <a:r>
              <a:rPr lang="fr-FR" sz="2400" dirty="0"/>
              <a:t>Séquence de 5 jours du 9 au 13 décembre 2024.</a:t>
            </a:r>
          </a:p>
          <a:p>
            <a:pPr lvl="0"/>
            <a:r>
              <a:rPr lang="fr-FR" sz="2400" dirty="0"/>
              <a:t>Pas d’entreprise à l’étranger sauf si les élèves sont accompagnés par un responsable légal. </a:t>
            </a:r>
          </a:p>
          <a:p>
            <a:pPr lvl="0"/>
            <a:r>
              <a:rPr lang="fr-FR" sz="2400" dirty="0"/>
              <a:t>Une convention en trois exemplaires doit être signée avant la séquence en entreprise. </a:t>
            </a:r>
            <a:r>
              <a:rPr lang="fr-FR" sz="2400" b="1" dirty="0"/>
              <a:t>A rapporter au secrétariat élèves du collège.</a:t>
            </a:r>
          </a:p>
          <a:p>
            <a:pPr lvl="0"/>
            <a:r>
              <a:rPr lang="fr-FR" sz="2400" dirty="0"/>
              <a:t>Un rapport de stage doit être rédigé par chaque élève et doit être rendu avant le 27 janvier 2025. </a:t>
            </a:r>
          </a:p>
          <a:p>
            <a:pPr lvl="0"/>
            <a:r>
              <a:rPr lang="fr-FR" sz="2400" dirty="0"/>
              <a:t>Chaque élève sera suivi par le professeur qui sera chargé de la correction de son rapport de stage. </a:t>
            </a:r>
          </a:p>
          <a:p>
            <a:pPr lvl="0"/>
            <a:r>
              <a:rPr lang="fr-FR" sz="2400" dirty="0"/>
              <a:t>Le rapport de stage fera l’objet d’une évaluation globale par compétences.</a:t>
            </a:r>
          </a:p>
        </p:txBody>
      </p:sp>
      <p:pic>
        <p:nvPicPr>
          <p:cNvPr id="3074" name="Picture 2" descr="Ateliers orientation pour les 3è - Actualités - Informations pratiques -  Collège Jacques Brel">
            <a:extLst>
              <a:ext uri="{FF2B5EF4-FFF2-40B4-BE49-F238E27FC236}">
                <a16:creationId xmlns:a16="http://schemas.microsoft.com/office/drawing/2014/main" id="{63A6B5DB-3B00-47D6-B7E6-A0AE8A0325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936" y="246186"/>
            <a:ext cx="3666821" cy="223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622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DCB13E-D0A0-43AF-BDA3-154B2D15B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5561" y="340469"/>
            <a:ext cx="10515600" cy="272375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DNB	</a:t>
            </a:r>
            <a:r>
              <a:rPr lang="fr-FR" dirty="0"/>
              <a:t>					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AFBF70-CAB6-4E33-A84E-B6180D84D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012" y="1099226"/>
            <a:ext cx="10723090" cy="5934620"/>
          </a:xfrm>
        </p:spPr>
        <p:txBody>
          <a:bodyPr>
            <a:normAutofit lnSpcReduction="10000"/>
          </a:bodyPr>
          <a:lstStyle/>
          <a:p>
            <a:pPr lvl="0"/>
            <a:r>
              <a:rPr lang="fr-FR" b="1" dirty="0"/>
              <a:t>L’inscription au DNB</a:t>
            </a:r>
          </a:p>
          <a:p>
            <a:pPr marL="0" indent="0">
              <a:buNone/>
            </a:pPr>
            <a:r>
              <a:rPr lang="fr-FR" dirty="0"/>
              <a:t>Fin novembre ou début décembre. </a:t>
            </a:r>
          </a:p>
          <a:p>
            <a:r>
              <a:rPr lang="fr-FR" dirty="0"/>
              <a:t> </a:t>
            </a:r>
            <a:r>
              <a:rPr lang="fr-FR" b="1" dirty="0"/>
              <a:t>Les demandes d’aménagement pour l’examen</a:t>
            </a:r>
          </a:p>
          <a:p>
            <a:pPr marL="0" indent="0" algn="just">
              <a:buNone/>
            </a:pPr>
            <a:r>
              <a:rPr lang="fr-FR" dirty="0"/>
              <a:t>Les familles peuvent demander un aménagement pour leur enfant (exemple : tiers temps). Site </a:t>
            </a:r>
            <a:r>
              <a:rPr lang="fr-FR" dirty="0" err="1"/>
              <a:t>Incluscol</a:t>
            </a:r>
            <a:r>
              <a:rPr lang="fr-FR" dirty="0"/>
              <a:t> (liens à venir)</a:t>
            </a:r>
          </a:p>
          <a:p>
            <a:pPr marL="0" indent="0" algn="just">
              <a:buNone/>
            </a:pPr>
            <a:endParaRPr lang="fr-FR" b="1" dirty="0"/>
          </a:p>
          <a:p>
            <a:pPr marL="0" indent="0" algn="just">
              <a:buNone/>
            </a:pPr>
            <a:r>
              <a:rPr lang="fr-FR" b="1" dirty="0"/>
              <a:t>Préparation du DNB : Un Brevet Blanc </a:t>
            </a:r>
          </a:p>
          <a:p>
            <a:pPr marL="0" lvl="0" indent="0">
              <a:buNone/>
            </a:pPr>
            <a:r>
              <a:rPr lang="fr-FR" dirty="0"/>
              <a:t>Un Brevet Blanc est prévu : les 17 et 18 mars 2025</a:t>
            </a:r>
          </a:p>
          <a:p>
            <a:pPr lvl="0"/>
            <a:r>
              <a:rPr lang="fr-FR" b="1" dirty="0"/>
              <a:t>Modalités d'attribution de la session 2025 </a:t>
            </a:r>
          </a:p>
          <a:p>
            <a:pPr marL="0" indent="0" algn="just">
              <a:buNone/>
            </a:pPr>
            <a:r>
              <a:rPr lang="fr-FR" dirty="0"/>
              <a:t>Pour les candidats scolaires, l'obtention du diplôme national du brevet (DNB) est liée à la maîtrise du socle commun de connaissances, de compétences et de culture (40 % de la note) et aux résultats obtenus aux épreuves d'un examen terminal (60 % de la note finale)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4098" name="Picture 2" descr="Sujets de Brevet des sessions précédentes - Les SVT au collège F. Truffaut  d'Asnières-sur-seine">
            <a:extLst>
              <a:ext uri="{FF2B5EF4-FFF2-40B4-BE49-F238E27FC236}">
                <a16:creationId xmlns:a16="http://schemas.microsoft.com/office/drawing/2014/main" id="{AFFCAF4D-7031-4A70-B311-42F61D50E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149" y="234697"/>
            <a:ext cx="2238375" cy="167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547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203E8A-4D95-42F4-B499-58CF290A4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562" y="340468"/>
            <a:ext cx="13713465" cy="632298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ORIENTATION               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A1076BA-AA50-46F1-9313-AD5C1E13F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485" y="1099227"/>
            <a:ext cx="10736127" cy="5418305"/>
          </a:xfrm>
        </p:spPr>
        <p:txBody>
          <a:bodyPr>
            <a:normAutofit/>
          </a:bodyPr>
          <a:lstStyle/>
          <a:p>
            <a:r>
              <a:rPr lang="fr-FR" sz="2400" b="1" dirty="0"/>
              <a:t>Premier trimestre:</a:t>
            </a:r>
            <a:r>
              <a:rPr lang="fr-FR" sz="2400" dirty="0"/>
              <a:t>	Un premier avis indicatif du conseil de classe</a:t>
            </a:r>
          </a:p>
          <a:p>
            <a:pPr lvl="1"/>
            <a:r>
              <a:rPr lang="fr-FR" dirty="0"/>
              <a:t>Orientation concertée Janvier</a:t>
            </a:r>
          </a:p>
          <a:p>
            <a:endParaRPr lang="fr-FR" sz="2400" dirty="0"/>
          </a:p>
          <a:p>
            <a:r>
              <a:rPr lang="fr-FR" sz="2400" b="1" dirty="0"/>
              <a:t>Deuxième trimestre Avis provisoire du conseil de classe</a:t>
            </a:r>
          </a:p>
          <a:p>
            <a:pPr lvl="1"/>
            <a:r>
              <a:rPr lang="fr-FR" dirty="0"/>
              <a:t>Orientation concertée Avril</a:t>
            </a:r>
          </a:p>
          <a:p>
            <a:pPr lvl="1"/>
            <a:endParaRPr lang="fr-FR" dirty="0"/>
          </a:p>
          <a:p>
            <a:r>
              <a:rPr lang="fr-FR" sz="2400" b="1" dirty="0"/>
              <a:t>Troisième trimestre  Avis définitif du conseil de classe</a:t>
            </a:r>
          </a:p>
          <a:p>
            <a:pPr lvl="1"/>
            <a:r>
              <a:rPr lang="fr-FR" dirty="0"/>
              <a:t>ATTENTION DEUX ETAPES orientation en ligne:</a:t>
            </a:r>
          </a:p>
          <a:p>
            <a:pPr lvl="2"/>
            <a:r>
              <a:rPr lang="fr-FR" sz="2400" dirty="0"/>
              <a:t>1) Choix de </a:t>
            </a:r>
            <a:r>
              <a:rPr lang="fr-FR" sz="2400" b="1" dirty="0"/>
              <a:t>l’orientation              </a:t>
            </a:r>
          </a:p>
          <a:p>
            <a:pPr lvl="2"/>
            <a:r>
              <a:rPr lang="fr-FR" sz="2400" dirty="0"/>
              <a:t>2) Choix de </a:t>
            </a:r>
            <a:r>
              <a:rPr lang="fr-FR" sz="2400" b="1" dirty="0"/>
              <a:t>l’affectation</a:t>
            </a:r>
          </a:p>
          <a:p>
            <a:pPr lvl="1"/>
            <a:r>
              <a:rPr lang="fr-FR" dirty="0"/>
              <a:t>  Commission passage en 2de internationale : fin mai                                                                                      </a:t>
            </a:r>
          </a:p>
          <a:p>
            <a:pPr marL="457200" lvl="1" indent="0">
              <a:buNone/>
            </a:pPr>
            <a:endParaRPr lang="fr-FR" dirty="0"/>
          </a:p>
          <a:p>
            <a:pPr marL="457200" lvl="1" indent="0">
              <a:buNone/>
            </a:pPr>
            <a:r>
              <a:rPr lang="fr-FR" dirty="0"/>
              <a:t>Inscription lycée : fin juin</a:t>
            </a:r>
          </a:p>
        </p:txBody>
      </p:sp>
      <p:pic>
        <p:nvPicPr>
          <p:cNvPr id="5122" name="Picture 2" descr="Orientation : comment aider ses enfants à trouver leur voie - Lyon Capitale">
            <a:extLst>
              <a:ext uri="{FF2B5EF4-FFF2-40B4-BE49-F238E27FC236}">
                <a16:creationId xmlns:a16="http://schemas.microsoft.com/office/drawing/2014/main" id="{DFAA8910-B0FB-4CAF-B96A-4E0947902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493" y="-1"/>
            <a:ext cx="2789507" cy="209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6146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376</Words>
  <Application>Microsoft Office PowerPoint</Application>
  <PresentationFormat>Grand écran</PresentationFormat>
  <Paragraphs>42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Thème Office</vt:lpstr>
      <vt:lpstr>LA CLASSE DE 3EME    </vt:lpstr>
      <vt:lpstr>La classe de 3ème c’est l’année :</vt:lpstr>
      <vt:lpstr>Le stage de 3ème                                      </vt:lpstr>
      <vt:lpstr>DNB       </vt:lpstr>
      <vt:lpstr>ORIENTATION     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CLASSE DE 3EME</dc:title>
  <dc:creator>pro-adj</dc:creator>
  <cp:lastModifiedBy>proviseur</cp:lastModifiedBy>
  <cp:revision>20</cp:revision>
  <dcterms:created xsi:type="dcterms:W3CDTF">2021-09-10T13:45:27Z</dcterms:created>
  <dcterms:modified xsi:type="dcterms:W3CDTF">2024-09-26T15:44:53Z</dcterms:modified>
</cp:coreProperties>
</file>